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256" r:id="rId2"/>
    <p:sldId id="269" r:id="rId3"/>
    <p:sldId id="257" r:id="rId4"/>
    <p:sldId id="270" r:id="rId5"/>
    <p:sldId id="283" r:id="rId6"/>
    <p:sldId id="278" r:id="rId7"/>
    <p:sldId id="277" r:id="rId8"/>
    <p:sldId id="276" r:id="rId9"/>
    <p:sldId id="280" r:id="rId10"/>
    <p:sldId id="264" r:id="rId11"/>
    <p:sldId id="285" r:id="rId12"/>
    <p:sldId id="271" r:id="rId13"/>
    <p:sldId id="286" r:id="rId14"/>
    <p:sldId id="288" r:id="rId15"/>
    <p:sldId id="287" r:id="rId16"/>
    <p:sldId id="289" r:id="rId17"/>
    <p:sldId id="290" r:id="rId18"/>
    <p:sldId id="272" r:id="rId19"/>
    <p:sldId id="279" r:id="rId20"/>
    <p:sldId id="263" r:id="rId21"/>
    <p:sldId id="281"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4"/>
    <p:restoredTop sz="94679"/>
  </p:normalViewPr>
  <p:slideViewPr>
    <p:cSldViewPr snapToGrid="0" snapToObjects="1">
      <p:cViewPr varScale="1">
        <p:scale>
          <a:sx n="113" d="100"/>
          <a:sy n="113" d="100"/>
        </p:scale>
        <p:origin x="80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5336F5-A68D-9A4A-83AB-B8CD6FA5C732}" type="datetimeFigureOut">
              <a:rPr lang="en-US" smtClean="0"/>
              <a:t>7/7/2019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A9633A-392A-4347-9D1C-FF5FFE9476B1}" type="slidenum">
              <a:rPr lang="en-US" smtClean="0"/>
              <a:t>‹#›</a:t>
            </a:fld>
            <a:endParaRPr lang="en-US"/>
          </a:p>
        </p:txBody>
      </p:sp>
    </p:spTree>
    <p:extLst>
      <p:ext uri="{BB962C8B-B14F-4D97-AF65-F5344CB8AC3E}">
        <p14:creationId xmlns:p14="http://schemas.microsoft.com/office/powerpoint/2010/main" val="1717127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AA9633A-392A-4347-9D1C-FF5FFE9476B1}" type="slidenum">
              <a:rPr lang="en-US" smtClean="0"/>
              <a:t>1</a:t>
            </a:fld>
            <a:endParaRPr lang="en-US"/>
          </a:p>
        </p:txBody>
      </p:sp>
    </p:spTree>
    <p:extLst>
      <p:ext uri="{BB962C8B-B14F-4D97-AF65-F5344CB8AC3E}">
        <p14:creationId xmlns:p14="http://schemas.microsoft.com/office/powerpoint/2010/main" val="2484920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D8AC05B1-2526-7C44-8A74-66C916069F4A}" type="datetime1">
              <a:rPr lang="en-US" smtClean="0"/>
              <a:t>7/7/2019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C0E5C021-D243-504D-84B8-D45D829E8B6B}" type="datetime1">
              <a:rPr lang="en-US" smtClean="0"/>
              <a:t>7/7/2019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B6F93F85-28A1-8344-9763-EF19E19F9128}" type="datetime1">
              <a:rPr lang="en-US" smtClean="0"/>
              <a:t>7/7/2019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A2B5E9FB-9AD4-754B-A772-6D3733DD5BAC}" type="datetime1">
              <a:rPr lang="en-US" smtClean="0"/>
              <a:t>7/7/2019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3140DF9E-9222-EE48-A64D-28DE5FAE4784}" type="datetime1">
              <a:rPr lang="en-US" smtClean="0"/>
              <a:t>7/7/2019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5528449"/>
            <a:ext cx="2057400" cy="365125"/>
          </a:xfrm>
          <a:prstGeom prst="rect">
            <a:avLst/>
          </a:prstGeom>
        </p:spPr>
        <p:txBody>
          <a:bodyPr/>
          <a:lstStyle/>
          <a:p>
            <a:fld id="{A61490FA-57A5-0041-9FDC-ACD83A9AA0E7}" type="datetime1">
              <a:rPr lang="en-US" smtClean="0"/>
              <a:t>7/7/2019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5528449"/>
            <a:ext cx="2057400" cy="365125"/>
          </a:xfrm>
          <a:prstGeom prst="rect">
            <a:avLst/>
          </a:prstGeom>
        </p:spPr>
        <p:txBody>
          <a:bodyPr/>
          <a:lstStyle/>
          <a:p>
            <a:fld id="{7E8290BC-2F66-E549-BF33-0BE20A5801B5}" type="datetime1">
              <a:rPr lang="en-US" smtClean="0"/>
              <a:t>7/7/2019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5528449"/>
            <a:ext cx="2057400" cy="365125"/>
          </a:xfrm>
          <a:prstGeom prst="rect">
            <a:avLst/>
          </a:prstGeom>
        </p:spPr>
        <p:txBody>
          <a:bodyPr/>
          <a:lstStyle/>
          <a:p>
            <a:fld id="{3BC728CC-7587-8545-9431-C9A8BB34EC62}" type="datetime1">
              <a:rPr lang="en-US" smtClean="0"/>
              <a:t>7/7/2019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9A66CD15-5422-0542-9CE8-BC312846333A}" type="datetime1">
              <a:rPr lang="en-US" smtClean="0"/>
              <a:t>7/7/2019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2A2384D1-AE54-4D4A-B83F-6EAD03BEB987}" type="datetime1">
              <a:rPr lang="en-US" smtClean="0"/>
              <a:t>7/7/2019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rgbClr val="002060"/>
                </a:solidFill>
              </a:defRPr>
            </a:lvl1pPr>
          </a:lstStyle>
          <a:p>
            <a:fld id="{38327683-8978-6B4B-9130-4A6A841F0549}" type="slidenum">
              <a:rPr lang="en-US" smtClean="0"/>
              <a:pPr/>
              <a:t>‹#›</a:t>
            </a:fld>
            <a:endParaRPr lang="en-US"/>
          </a:p>
        </p:txBody>
      </p:sp>
      <p:sp>
        <p:nvSpPr>
          <p:cNvPr id="7" name="Title 1"/>
          <p:cNvSpPr txBox="1">
            <a:spLocks/>
          </p:cNvSpPr>
          <p:nvPr userDrawn="1"/>
        </p:nvSpPr>
        <p:spPr>
          <a:xfrm>
            <a:off x="628650" y="6356350"/>
            <a:ext cx="1892128" cy="488950"/>
          </a:xfrm>
          <a:prstGeom prst="rect">
            <a:avLst/>
          </a:prstGeom>
        </p:spPr>
        <p:txBody>
          <a:bodyPr>
            <a:normAutofit/>
          </a:bodyPr>
          <a:lstStyle>
            <a:lvl1pPr algn="ctr" defTabSz="2641600" rtl="0" eaLnBrk="0" fontAlgn="base" hangingPunct="0">
              <a:spcBef>
                <a:spcPct val="0"/>
              </a:spcBef>
              <a:spcAft>
                <a:spcPct val="0"/>
              </a:spcAft>
              <a:defRPr sz="6000">
                <a:solidFill>
                  <a:schemeClr val="tx2"/>
                </a:solidFill>
                <a:latin typeface="+mj-lt"/>
                <a:ea typeface="ＭＳ Ｐゴシック" charset="-128"/>
                <a:cs typeface="+mj-cs"/>
              </a:defRPr>
            </a:lvl1pPr>
            <a:lvl2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2pPr>
            <a:lvl3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3pPr>
            <a:lvl4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4pPr>
            <a:lvl5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5pPr>
            <a:lvl6pPr marL="457200" algn="ctr" defTabSz="2641600" rtl="0" fontAlgn="base">
              <a:spcBef>
                <a:spcPct val="0"/>
              </a:spcBef>
              <a:spcAft>
                <a:spcPct val="0"/>
              </a:spcAft>
              <a:defRPr sz="6000">
                <a:solidFill>
                  <a:schemeClr val="tx2"/>
                </a:solidFill>
                <a:latin typeface="Arial" pitchFamily="-65" charset="0"/>
              </a:defRPr>
            </a:lvl6pPr>
            <a:lvl7pPr marL="914400" algn="ctr" defTabSz="2641600" rtl="0" fontAlgn="base">
              <a:spcBef>
                <a:spcPct val="0"/>
              </a:spcBef>
              <a:spcAft>
                <a:spcPct val="0"/>
              </a:spcAft>
              <a:defRPr sz="6000">
                <a:solidFill>
                  <a:schemeClr val="tx2"/>
                </a:solidFill>
                <a:latin typeface="Arial" pitchFamily="-65" charset="0"/>
              </a:defRPr>
            </a:lvl7pPr>
            <a:lvl8pPr marL="1371600" algn="ctr" defTabSz="2641600" rtl="0" fontAlgn="base">
              <a:spcBef>
                <a:spcPct val="0"/>
              </a:spcBef>
              <a:spcAft>
                <a:spcPct val="0"/>
              </a:spcAft>
              <a:defRPr sz="6000">
                <a:solidFill>
                  <a:schemeClr val="tx2"/>
                </a:solidFill>
                <a:latin typeface="Arial" pitchFamily="-65" charset="0"/>
              </a:defRPr>
            </a:lvl8pPr>
            <a:lvl9pPr marL="1828800" algn="ctr" defTabSz="2641600" rtl="0" fontAlgn="base">
              <a:spcBef>
                <a:spcPct val="0"/>
              </a:spcBef>
              <a:spcAft>
                <a:spcPct val="0"/>
              </a:spcAft>
              <a:defRPr sz="6000">
                <a:solidFill>
                  <a:schemeClr val="tx2"/>
                </a:solidFill>
                <a:latin typeface="Arial" pitchFamily="-65" charset="0"/>
              </a:defRPr>
            </a:lvl9pPr>
          </a:lstStyle>
          <a:p>
            <a:pPr>
              <a:defRPr/>
            </a:pPr>
            <a:r>
              <a:rPr lang="en-US" sz="1600" b="1" kern="0" dirty="0" err="1">
                <a:solidFill>
                  <a:srgbClr val="0257A1"/>
                </a:solidFill>
              </a:rPr>
              <a:t>DataScience</a:t>
            </a:r>
            <a:r>
              <a:rPr lang="en-US" sz="1600" b="1" kern="0" dirty="0" err="1">
                <a:solidFill>
                  <a:srgbClr val="C00000"/>
                </a:solidFill>
              </a:rPr>
              <a:t>@</a:t>
            </a:r>
            <a:r>
              <a:rPr lang="en-US" sz="1600" b="1" kern="0" dirty="0" err="1">
                <a:solidFill>
                  <a:srgbClr val="0257A1"/>
                </a:solidFill>
              </a:rPr>
              <a:t>SMU</a:t>
            </a:r>
            <a:endParaRPr lang="en-US" sz="1600" b="1" kern="0" dirty="0">
              <a:solidFill>
                <a:srgbClr val="0257A1"/>
              </a:solidFill>
            </a:endParaRPr>
          </a:p>
        </p:txBody>
      </p:sp>
      <p:pic>
        <p:nvPicPr>
          <p:cNvPr id="4" name="Picture 3"/>
          <p:cNvPicPr>
            <a:picLocks noChangeAspect="1"/>
          </p:cNvPicPr>
          <p:nvPr userDrawn="1"/>
        </p:nvPicPr>
        <p:blipFill>
          <a:blip r:embed="rId13"/>
          <a:stretch>
            <a:fillRect/>
          </a:stretch>
        </p:blipFill>
        <p:spPr>
          <a:xfrm>
            <a:off x="7017093" y="6295132"/>
            <a:ext cx="939114" cy="487561"/>
          </a:xfrm>
          <a:prstGeom prst="rect">
            <a:avLst/>
          </a:prstGeom>
        </p:spPr>
      </p:pic>
    </p:spTree>
    <p:extLst>
      <p:ext uri="{BB962C8B-B14F-4D97-AF65-F5344CB8AC3E}">
        <p14:creationId xmlns:p14="http://schemas.microsoft.com/office/powerpoint/2010/main" val="155907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hf hdr="0" ftr="0" dt="0"/>
  <p:txStyles>
    <p:titleStyle>
      <a:lvl1pPr algn="ctr" defTabSz="914400" rtl="0" eaLnBrk="1" latinLnBrk="0" hangingPunct="1">
        <a:lnSpc>
          <a:spcPct val="90000"/>
        </a:lnSpc>
        <a:spcBef>
          <a:spcPct val="0"/>
        </a:spcBef>
        <a:buNone/>
        <a:defRPr sz="4000" b="1"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rgbClr val="FF0000"/>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rgbClr val="002060"/>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rgbClr val="FF0000"/>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rocdoctravel.com/"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1002/2017GL074677"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Laboratory Earthquake Analysis</a:t>
            </a:r>
          </a:p>
        </p:txBody>
      </p:sp>
      <p:sp>
        <p:nvSpPr>
          <p:cNvPr id="3" name="Subtitle 2"/>
          <p:cNvSpPr>
            <a:spLocks noGrp="1"/>
          </p:cNvSpPr>
          <p:nvPr>
            <p:ph type="subTitle" idx="1"/>
          </p:nvPr>
        </p:nvSpPr>
        <p:spPr/>
        <p:txBody>
          <a:bodyPr/>
          <a:lstStyle/>
          <a:p>
            <a:r>
              <a:rPr lang="en-US" dirty="0"/>
              <a:t>Daniel Davieau, Olga Tanyuk</a:t>
            </a:r>
          </a:p>
        </p:txBody>
      </p:sp>
      <p:sp>
        <p:nvSpPr>
          <p:cNvPr id="4" name="Slide Number Placeholder 3"/>
          <p:cNvSpPr>
            <a:spLocks noGrp="1"/>
          </p:cNvSpPr>
          <p:nvPr>
            <p:ph type="sldNum" sz="quarter" idx="12"/>
          </p:nvPr>
        </p:nvSpPr>
        <p:spPr/>
        <p:txBody>
          <a:bodyPr/>
          <a:lstStyle/>
          <a:p>
            <a:fld id="{38327683-8978-6B4B-9130-4A6A841F0549}" type="slidenum">
              <a:rPr lang="en-US" smtClean="0"/>
              <a:t>1</a:t>
            </a:fld>
            <a:endParaRPr lang="en-US"/>
          </a:p>
        </p:txBody>
      </p:sp>
    </p:spTree>
    <p:extLst>
      <p:ext uri="{BB962C8B-B14F-4D97-AF65-F5344CB8AC3E}">
        <p14:creationId xmlns:p14="http://schemas.microsoft.com/office/powerpoint/2010/main" val="16773214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Earthquake Simulation</a:t>
            </a:r>
          </a:p>
        </p:txBody>
      </p:sp>
      <p:sp>
        <p:nvSpPr>
          <p:cNvPr id="3" name="Content Placeholder 2"/>
          <p:cNvSpPr>
            <a:spLocks noGrp="1"/>
          </p:cNvSpPr>
          <p:nvPr>
            <p:ph idx="1"/>
          </p:nvPr>
        </p:nvSpPr>
        <p:spPr/>
        <p:txBody>
          <a:bodyPr/>
          <a:lstStyle/>
          <a:p>
            <a:r>
              <a:rPr lang="en-US" dirty="0"/>
              <a:t>LANL collected a high volume of more realistic and aperiodic data</a:t>
            </a:r>
          </a:p>
          <a:p>
            <a:r>
              <a:rPr lang="en-US" dirty="0"/>
              <a:t>Lab earthquakes occurring more irregularly</a:t>
            </a:r>
          </a:p>
        </p:txBody>
      </p:sp>
      <p:sp>
        <p:nvSpPr>
          <p:cNvPr id="4" name="Slide Number Placeholder 3"/>
          <p:cNvSpPr>
            <a:spLocks noGrp="1"/>
          </p:cNvSpPr>
          <p:nvPr>
            <p:ph type="sldNum" sz="quarter" idx="12"/>
          </p:nvPr>
        </p:nvSpPr>
        <p:spPr/>
        <p:txBody>
          <a:bodyPr/>
          <a:lstStyle/>
          <a:p>
            <a:fld id="{38327683-8978-6B4B-9130-4A6A841F0549}" type="slidenum">
              <a:rPr lang="en-US" smtClean="0"/>
              <a:t>10</a:t>
            </a:fld>
            <a:endParaRPr lang="en-US" dirty="0"/>
          </a:p>
        </p:txBody>
      </p:sp>
      <p:pic>
        <p:nvPicPr>
          <p:cNvPr id="5" name="Picture 4">
            <a:extLst>
              <a:ext uri="{FF2B5EF4-FFF2-40B4-BE49-F238E27FC236}">
                <a16:creationId xmlns:a16="http://schemas.microsoft.com/office/drawing/2014/main" id="{8F181EC0-2B91-4DCC-AA36-12BD5B0E73D6}"/>
              </a:ext>
            </a:extLst>
          </p:cNvPr>
          <p:cNvPicPr>
            <a:picLocks noChangeAspect="1"/>
          </p:cNvPicPr>
          <p:nvPr/>
        </p:nvPicPr>
        <p:blipFill>
          <a:blip r:embed="rId2"/>
          <a:stretch>
            <a:fillRect/>
          </a:stretch>
        </p:blipFill>
        <p:spPr>
          <a:xfrm>
            <a:off x="3120699" y="3642167"/>
            <a:ext cx="2902602" cy="2458596"/>
          </a:xfrm>
          <a:prstGeom prst="rect">
            <a:avLst/>
          </a:prstGeom>
        </p:spPr>
      </p:pic>
    </p:spTree>
    <p:extLst>
      <p:ext uri="{BB962C8B-B14F-4D97-AF65-F5344CB8AC3E}">
        <p14:creationId xmlns:p14="http://schemas.microsoft.com/office/powerpoint/2010/main" val="126596529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D8784-4816-420C-8382-65F6CF4828F9}"/>
              </a:ext>
            </a:extLst>
          </p:cNvPr>
          <p:cNvSpPr>
            <a:spLocks noGrp="1"/>
          </p:cNvSpPr>
          <p:nvPr>
            <p:ph type="title"/>
          </p:nvPr>
        </p:nvSpPr>
        <p:spPr/>
        <p:txBody>
          <a:bodyPr/>
          <a:lstStyle/>
          <a:p>
            <a:r>
              <a:rPr lang="en-US" dirty="0"/>
              <a:t>Data Recorded by LANL</a:t>
            </a:r>
          </a:p>
        </p:txBody>
      </p:sp>
      <p:pic>
        <p:nvPicPr>
          <p:cNvPr id="6" name="Content Placeholder 5" descr="A picture containing sky&#10;&#10;Description automatically generated">
            <a:extLst>
              <a:ext uri="{FF2B5EF4-FFF2-40B4-BE49-F238E27FC236}">
                <a16:creationId xmlns:a16="http://schemas.microsoft.com/office/drawing/2014/main" id="{433CC253-C450-48C7-B39F-4985B40BC513}"/>
              </a:ext>
            </a:extLst>
          </p:cNvPr>
          <p:cNvPicPr>
            <a:picLocks noGrp="1" noChangeAspect="1"/>
          </p:cNvPicPr>
          <p:nvPr>
            <p:ph idx="1"/>
          </p:nvPr>
        </p:nvPicPr>
        <p:blipFill>
          <a:blip r:embed="rId2"/>
          <a:stretch>
            <a:fillRect/>
          </a:stretch>
        </p:blipFill>
        <p:spPr>
          <a:xfrm>
            <a:off x="1200883" y="1825625"/>
            <a:ext cx="6742234" cy="4351338"/>
          </a:xfrm>
        </p:spPr>
      </p:pic>
      <p:sp>
        <p:nvSpPr>
          <p:cNvPr id="4" name="Slide Number Placeholder 3">
            <a:extLst>
              <a:ext uri="{FF2B5EF4-FFF2-40B4-BE49-F238E27FC236}">
                <a16:creationId xmlns:a16="http://schemas.microsoft.com/office/drawing/2014/main" id="{1AEC89FD-46CE-4FAE-B511-91A2E5177F6A}"/>
              </a:ext>
            </a:extLst>
          </p:cNvPr>
          <p:cNvSpPr>
            <a:spLocks noGrp="1"/>
          </p:cNvSpPr>
          <p:nvPr>
            <p:ph type="sldNum" sz="quarter" idx="12"/>
          </p:nvPr>
        </p:nvSpPr>
        <p:spPr/>
        <p:txBody>
          <a:bodyPr/>
          <a:lstStyle/>
          <a:p>
            <a:fld id="{38327683-8978-6B4B-9130-4A6A841F0549}" type="slidenum">
              <a:rPr lang="en-US" smtClean="0"/>
              <a:pPr/>
              <a:t>11</a:t>
            </a:fld>
            <a:endParaRPr lang="en-US" dirty="0"/>
          </a:p>
        </p:txBody>
      </p:sp>
    </p:spTree>
    <p:extLst>
      <p:ext uri="{BB962C8B-B14F-4D97-AF65-F5344CB8AC3E}">
        <p14:creationId xmlns:p14="http://schemas.microsoft.com/office/powerpoint/2010/main" val="3260806870"/>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p:txBody>
          <a:bodyPr/>
          <a:lstStyle/>
          <a:p>
            <a:r>
              <a:rPr lang="en-US" dirty="0"/>
              <a:t>Given a higher volume of more realistic and aperiodic earthquake failures (than LANL’s study); can we predict laboratory earthquakes?</a:t>
            </a:r>
          </a:p>
        </p:txBody>
      </p:sp>
      <p:sp>
        <p:nvSpPr>
          <p:cNvPr id="4" name="Slide Number Placeholder 3"/>
          <p:cNvSpPr>
            <a:spLocks noGrp="1"/>
          </p:cNvSpPr>
          <p:nvPr>
            <p:ph type="sldNum" sz="quarter" idx="12"/>
          </p:nvPr>
        </p:nvSpPr>
        <p:spPr/>
        <p:txBody>
          <a:bodyPr/>
          <a:lstStyle/>
          <a:p>
            <a:fld id="{38327683-8978-6B4B-9130-4A6A841F0549}" type="slidenum">
              <a:rPr lang="en-US" smtClean="0"/>
              <a:t>12</a:t>
            </a:fld>
            <a:endParaRPr lang="en-US" dirty="0"/>
          </a:p>
        </p:txBody>
      </p:sp>
    </p:spTree>
    <p:extLst>
      <p:ext uri="{BB962C8B-B14F-4D97-AF65-F5344CB8AC3E}">
        <p14:creationId xmlns:p14="http://schemas.microsoft.com/office/powerpoint/2010/main" val="115582497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8015F-A5FB-45BA-B5CD-847388374283}"/>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AF272256-8142-4CBD-ABF2-17E084B888F5}"/>
              </a:ext>
            </a:extLst>
          </p:cNvPr>
          <p:cNvSpPr>
            <a:spLocks noGrp="1"/>
          </p:cNvSpPr>
          <p:nvPr>
            <p:ph idx="1"/>
          </p:nvPr>
        </p:nvSpPr>
        <p:spPr/>
        <p:txBody>
          <a:bodyPr>
            <a:normAutofit/>
          </a:bodyPr>
          <a:lstStyle/>
          <a:p>
            <a:r>
              <a:rPr lang="en-US" dirty="0"/>
              <a:t>Predict using only acoustic signal data</a:t>
            </a:r>
          </a:p>
          <a:p>
            <a:pPr lvl="1"/>
            <a:r>
              <a:rPr lang="en-US" dirty="0">
                <a:solidFill>
                  <a:srgbClr val="CC0035"/>
                </a:solidFill>
              </a:rPr>
              <a:t>Exclude historical recurrence interval</a:t>
            </a:r>
          </a:p>
          <a:p>
            <a:r>
              <a:rPr lang="en-US" dirty="0"/>
              <a:t>629,000,000 observations</a:t>
            </a:r>
          </a:p>
          <a:p>
            <a:r>
              <a:rPr lang="en-US" dirty="0"/>
              <a:t>Created additional statistical input from the acoustic data (variance, skewness, kurtosis…) </a:t>
            </a:r>
          </a:p>
          <a:p>
            <a:r>
              <a:rPr lang="en-US" dirty="0"/>
              <a:t>70/30 train test split</a:t>
            </a:r>
          </a:p>
          <a:p>
            <a:endParaRPr lang="en-US" dirty="0"/>
          </a:p>
        </p:txBody>
      </p:sp>
      <p:sp>
        <p:nvSpPr>
          <p:cNvPr id="4" name="Slide Number Placeholder 3">
            <a:extLst>
              <a:ext uri="{FF2B5EF4-FFF2-40B4-BE49-F238E27FC236}">
                <a16:creationId xmlns:a16="http://schemas.microsoft.com/office/drawing/2014/main" id="{74B80274-61DE-4E39-B805-09E2407E2A2A}"/>
              </a:ext>
            </a:extLst>
          </p:cNvPr>
          <p:cNvSpPr>
            <a:spLocks noGrp="1"/>
          </p:cNvSpPr>
          <p:nvPr>
            <p:ph type="sldNum" sz="quarter" idx="12"/>
          </p:nvPr>
        </p:nvSpPr>
        <p:spPr/>
        <p:txBody>
          <a:bodyPr/>
          <a:lstStyle/>
          <a:p>
            <a:fld id="{38327683-8978-6B4B-9130-4A6A841F0549}" type="slidenum">
              <a:rPr lang="en-US" smtClean="0"/>
              <a:pPr/>
              <a:t>13</a:t>
            </a:fld>
            <a:endParaRPr lang="en-US" dirty="0"/>
          </a:p>
        </p:txBody>
      </p:sp>
    </p:spTree>
    <p:extLst>
      <p:ext uri="{BB962C8B-B14F-4D97-AF65-F5344CB8AC3E}">
        <p14:creationId xmlns:p14="http://schemas.microsoft.com/office/powerpoint/2010/main" val="119229880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A237D-ECCE-4150-8563-2399D5E2F476}"/>
              </a:ext>
            </a:extLst>
          </p:cNvPr>
          <p:cNvSpPr>
            <a:spLocks noGrp="1"/>
          </p:cNvSpPr>
          <p:nvPr>
            <p:ph type="title"/>
          </p:nvPr>
        </p:nvSpPr>
        <p:spPr/>
        <p:txBody>
          <a:bodyPr/>
          <a:lstStyle/>
          <a:p>
            <a:r>
              <a:rPr lang="en-US" dirty="0"/>
              <a:t>Results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F99EABC-93CE-4851-B2E5-7D193450CB11}"/>
                  </a:ext>
                </a:extLst>
              </p:cNvPr>
              <p:cNvSpPr>
                <a:spLocks noGrp="1"/>
              </p:cNvSpPr>
              <p:nvPr>
                <p:ph idx="1"/>
              </p:nvPr>
            </p:nvSpPr>
            <p:spPr/>
            <p:txBody>
              <a:bodyPr/>
              <a:lstStyle/>
              <a:p>
                <a:r>
                  <a:rPr lang="en-US" dirty="0"/>
                  <a:t>Random Forest Regressor</a:t>
                </a:r>
              </a:p>
              <a:p>
                <a:pPr lvl="1"/>
                <a:r>
                  <a:rPr lang="en-US" dirty="0">
                    <a:solidFill>
                      <a:srgbClr val="CC0035"/>
                    </a:solidFill>
                  </a:rPr>
                  <a:t>Mean Absolute Error : 1.61</a:t>
                </a:r>
              </a:p>
              <a:p>
                <a:pPr lvl="1"/>
                <a:r>
                  <a:rPr lang="en-US" dirty="0">
                    <a:solidFill>
                      <a:srgbClr val="CC0035"/>
                    </a:solidFill>
                  </a:rPr>
                  <a:t>Coefficient of Determination (</a:t>
                </a:r>
                <a14:m>
                  <m:oMath xmlns:m="http://schemas.openxmlformats.org/officeDocument/2006/math">
                    <m:sSup>
                      <m:sSupPr>
                        <m:ctrlPr>
                          <a:rPr lang="en-US" i="1" smtClean="0">
                            <a:solidFill>
                              <a:srgbClr val="CC0035"/>
                            </a:solidFill>
                            <a:latin typeface="Cambria Math" panose="02040503050406030204" pitchFamily="18" charset="0"/>
                          </a:rPr>
                        </m:ctrlPr>
                      </m:sSupPr>
                      <m:e>
                        <m:r>
                          <a:rPr lang="en-US" i="1" smtClean="0">
                            <a:solidFill>
                              <a:srgbClr val="CC0035"/>
                            </a:solidFill>
                            <a:latin typeface="Cambria Math" panose="02040503050406030204" pitchFamily="18" charset="0"/>
                          </a:rPr>
                          <m:t>𝑟</m:t>
                        </m:r>
                      </m:e>
                      <m:sup>
                        <m:r>
                          <a:rPr lang="en-US" i="1" smtClean="0">
                            <a:solidFill>
                              <a:srgbClr val="CC0035"/>
                            </a:solidFill>
                            <a:latin typeface="Cambria Math" panose="02040503050406030204" pitchFamily="18" charset="0"/>
                          </a:rPr>
                          <m:t>2</m:t>
                        </m:r>
                      </m:sup>
                    </m:sSup>
                    <m:r>
                      <a:rPr lang="en-US" b="0" i="1" smtClean="0">
                        <a:solidFill>
                          <a:srgbClr val="CC0035"/>
                        </a:solidFill>
                        <a:latin typeface="Cambria Math" panose="02040503050406030204" pitchFamily="18" charset="0"/>
                      </a:rPr>
                      <m:t>)</m:t>
                    </m:r>
                  </m:oMath>
                </a14:m>
                <a:r>
                  <a:rPr lang="en-US" dirty="0">
                    <a:solidFill>
                      <a:srgbClr val="CC0035"/>
                    </a:solidFill>
                  </a:rPr>
                  <a:t>: 0.65</a:t>
                </a:r>
              </a:p>
            </p:txBody>
          </p:sp>
        </mc:Choice>
        <mc:Fallback>
          <p:sp>
            <p:nvSpPr>
              <p:cNvPr id="3" name="Content Placeholder 2">
                <a:extLst>
                  <a:ext uri="{FF2B5EF4-FFF2-40B4-BE49-F238E27FC236}">
                    <a16:creationId xmlns:a16="http://schemas.microsoft.com/office/drawing/2014/main" id="{1F99EABC-93CE-4851-B2E5-7D193450CB11}"/>
                  </a:ext>
                </a:extLst>
              </p:cNvPr>
              <p:cNvSpPr>
                <a:spLocks noGrp="1" noRot="1" noChangeAspect="1" noMove="1" noResize="1" noEditPoints="1" noAdjustHandles="1" noChangeArrowheads="1" noChangeShapeType="1" noTextEdit="1"/>
              </p:cNvSpPr>
              <p:nvPr>
                <p:ph idx="1"/>
              </p:nvPr>
            </p:nvSpPr>
            <p:spPr>
              <a:blipFill>
                <a:blip r:embed="rId2"/>
                <a:stretch>
                  <a:fillRect l="-1777" t="-2941"/>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02F5508E-3E91-482A-8A7E-7535B0B8AB63}"/>
              </a:ext>
            </a:extLst>
          </p:cNvPr>
          <p:cNvSpPr>
            <a:spLocks noGrp="1"/>
          </p:cNvSpPr>
          <p:nvPr>
            <p:ph type="sldNum" sz="quarter" idx="12"/>
          </p:nvPr>
        </p:nvSpPr>
        <p:spPr/>
        <p:txBody>
          <a:bodyPr/>
          <a:lstStyle/>
          <a:p>
            <a:fld id="{38327683-8978-6B4B-9130-4A6A841F0549}" type="slidenum">
              <a:rPr lang="en-US" smtClean="0"/>
              <a:pPr/>
              <a:t>14</a:t>
            </a:fld>
            <a:endParaRPr lang="en-US" dirty="0"/>
          </a:p>
        </p:txBody>
      </p:sp>
    </p:spTree>
    <p:extLst>
      <p:ext uri="{BB962C8B-B14F-4D97-AF65-F5344CB8AC3E}">
        <p14:creationId xmlns:p14="http://schemas.microsoft.com/office/powerpoint/2010/main" val="3704691378"/>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AC255-E395-47F5-A7DE-67E80A2BD392}"/>
              </a:ext>
            </a:extLst>
          </p:cNvPr>
          <p:cNvSpPr>
            <a:spLocks noGrp="1"/>
          </p:cNvSpPr>
          <p:nvPr>
            <p:ph type="title"/>
          </p:nvPr>
        </p:nvSpPr>
        <p:spPr>
          <a:xfrm>
            <a:off x="628650" y="365126"/>
            <a:ext cx="7886700" cy="1325563"/>
          </a:xfrm>
        </p:spPr>
        <p:txBody>
          <a:bodyPr/>
          <a:lstStyle/>
          <a:p>
            <a:r>
              <a:rPr lang="en-US" dirty="0"/>
              <a:t>Results</a:t>
            </a:r>
          </a:p>
        </p:txBody>
      </p:sp>
      <p:pic>
        <p:nvPicPr>
          <p:cNvPr id="6" name="Content Placeholder 5" descr="A picture containing sky&#10;&#10;Description automatically generated">
            <a:extLst>
              <a:ext uri="{FF2B5EF4-FFF2-40B4-BE49-F238E27FC236}">
                <a16:creationId xmlns:a16="http://schemas.microsoft.com/office/drawing/2014/main" id="{8C6DF3D9-61D8-42AA-9EA9-1CD893615FFA}"/>
              </a:ext>
            </a:extLst>
          </p:cNvPr>
          <p:cNvPicPr>
            <a:picLocks noGrp="1" noChangeAspect="1"/>
          </p:cNvPicPr>
          <p:nvPr>
            <p:ph idx="1"/>
          </p:nvPr>
        </p:nvPicPr>
        <p:blipFill>
          <a:blip r:embed="rId2"/>
          <a:stretch>
            <a:fillRect/>
          </a:stretch>
        </p:blipFill>
        <p:spPr>
          <a:xfrm>
            <a:off x="1277686" y="1825625"/>
            <a:ext cx="6588627" cy="4351338"/>
          </a:xfrm>
        </p:spPr>
      </p:pic>
      <p:sp>
        <p:nvSpPr>
          <p:cNvPr id="4" name="Slide Number Placeholder 3">
            <a:extLst>
              <a:ext uri="{FF2B5EF4-FFF2-40B4-BE49-F238E27FC236}">
                <a16:creationId xmlns:a16="http://schemas.microsoft.com/office/drawing/2014/main" id="{AC129A58-773C-4225-8177-8A82CB26553E}"/>
              </a:ext>
            </a:extLst>
          </p:cNvPr>
          <p:cNvSpPr>
            <a:spLocks noGrp="1"/>
          </p:cNvSpPr>
          <p:nvPr>
            <p:ph type="sldNum" sz="quarter" idx="12"/>
          </p:nvPr>
        </p:nvSpPr>
        <p:spPr>
          <a:xfrm>
            <a:off x="6457950" y="6356351"/>
            <a:ext cx="2057400" cy="365125"/>
          </a:xfrm>
        </p:spPr>
        <p:txBody>
          <a:bodyPr/>
          <a:lstStyle/>
          <a:p>
            <a:fld id="{38327683-8978-6B4B-9130-4A6A841F0549}" type="slidenum">
              <a:rPr lang="en-US" smtClean="0"/>
              <a:pPr/>
              <a:t>15</a:t>
            </a:fld>
            <a:endParaRPr lang="en-US" dirty="0"/>
          </a:p>
        </p:txBody>
      </p:sp>
    </p:spTree>
    <p:extLst>
      <p:ext uri="{BB962C8B-B14F-4D97-AF65-F5344CB8AC3E}">
        <p14:creationId xmlns:p14="http://schemas.microsoft.com/office/powerpoint/2010/main" val="398927234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8DD92-45A9-4782-BFB1-F26F56F6C66A}"/>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EE4AF4B-B328-4BCA-8B7E-BEE4912A24ED}"/>
              </a:ext>
            </a:extLst>
          </p:cNvPr>
          <p:cNvSpPr>
            <a:spLocks noGrp="1"/>
          </p:cNvSpPr>
          <p:nvPr>
            <p:ph idx="1"/>
          </p:nvPr>
        </p:nvSpPr>
        <p:spPr/>
        <p:txBody>
          <a:bodyPr/>
          <a:lstStyle/>
          <a:p>
            <a:r>
              <a:rPr lang="en-US" dirty="0"/>
              <a:t>The evidence suggests that Machine Learning </a:t>
            </a:r>
            <a:r>
              <a:rPr lang="en-US"/>
              <a:t>can predict provides </a:t>
            </a:r>
            <a:r>
              <a:rPr lang="en-US" dirty="0"/>
              <a:t>failure forecasts with </a:t>
            </a:r>
            <a:r>
              <a:rPr lang="en-US" dirty="0">
                <a:solidFill>
                  <a:srgbClr val="CC0035"/>
                </a:solidFill>
              </a:rPr>
              <a:t>71 % accuracy</a:t>
            </a:r>
          </a:p>
          <a:p>
            <a:endParaRPr lang="en-US" dirty="0">
              <a:solidFill>
                <a:srgbClr val="CC0035"/>
              </a:solidFill>
            </a:endParaRPr>
          </a:p>
        </p:txBody>
      </p:sp>
      <p:sp>
        <p:nvSpPr>
          <p:cNvPr id="4" name="Slide Number Placeholder 3">
            <a:extLst>
              <a:ext uri="{FF2B5EF4-FFF2-40B4-BE49-F238E27FC236}">
                <a16:creationId xmlns:a16="http://schemas.microsoft.com/office/drawing/2014/main" id="{CF1726E6-1030-4B0B-8554-387BC9AAA313}"/>
              </a:ext>
            </a:extLst>
          </p:cNvPr>
          <p:cNvSpPr>
            <a:spLocks noGrp="1"/>
          </p:cNvSpPr>
          <p:nvPr>
            <p:ph type="sldNum" sz="quarter" idx="12"/>
          </p:nvPr>
        </p:nvSpPr>
        <p:spPr/>
        <p:txBody>
          <a:bodyPr/>
          <a:lstStyle/>
          <a:p>
            <a:fld id="{38327683-8978-6B4B-9130-4A6A841F0549}" type="slidenum">
              <a:rPr lang="en-US" smtClean="0"/>
              <a:pPr/>
              <a:t>16</a:t>
            </a:fld>
            <a:endParaRPr lang="en-US" dirty="0"/>
          </a:p>
        </p:txBody>
      </p:sp>
    </p:spTree>
    <p:extLst>
      <p:ext uri="{BB962C8B-B14F-4D97-AF65-F5344CB8AC3E}">
        <p14:creationId xmlns:p14="http://schemas.microsoft.com/office/powerpoint/2010/main" val="99537994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6A13F-28C0-48C5-A5B1-0969BCF32FE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E3A5386-3798-4574-824D-BF114924FC0D}"/>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1CC9C249-FD99-469A-83F4-456588F7265F}"/>
              </a:ext>
            </a:extLst>
          </p:cNvPr>
          <p:cNvSpPr>
            <a:spLocks noGrp="1"/>
          </p:cNvSpPr>
          <p:nvPr>
            <p:ph type="sldNum" sz="quarter" idx="12"/>
          </p:nvPr>
        </p:nvSpPr>
        <p:spPr/>
        <p:txBody>
          <a:bodyPr/>
          <a:lstStyle/>
          <a:p>
            <a:fld id="{38327683-8978-6B4B-9130-4A6A841F0549}" type="slidenum">
              <a:rPr lang="en-US" smtClean="0"/>
              <a:pPr/>
              <a:t>17</a:t>
            </a:fld>
            <a:endParaRPr lang="en-US" dirty="0"/>
          </a:p>
        </p:txBody>
      </p:sp>
    </p:spTree>
    <p:extLst>
      <p:ext uri="{BB962C8B-B14F-4D97-AF65-F5344CB8AC3E}">
        <p14:creationId xmlns:p14="http://schemas.microsoft.com/office/powerpoint/2010/main" val="265489820"/>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From Lab to Real World</a:t>
            </a:r>
          </a:p>
        </p:txBody>
      </p:sp>
      <p:sp>
        <p:nvSpPr>
          <p:cNvPr id="3" name="Content Placeholder 2"/>
          <p:cNvSpPr>
            <a:spLocks noGrp="1"/>
          </p:cNvSpPr>
          <p:nvPr>
            <p:ph idx="1"/>
          </p:nvPr>
        </p:nvSpPr>
        <p:spPr/>
        <p:txBody>
          <a:bodyPr>
            <a:normAutofit/>
          </a:bodyPr>
          <a:lstStyle/>
          <a:p>
            <a:pPr marL="0" indent="0">
              <a:buNone/>
            </a:pPr>
            <a:r>
              <a:rPr lang="en-US" i="1" dirty="0"/>
              <a:t>“If this challenge is solved and the physics are ultimately shown to scale from the laboratory to the field, researchers will have the potential to improve earthquake hazard assessments that could save lives and billions of dollars in infrastructure.”</a:t>
            </a:r>
          </a:p>
          <a:p>
            <a:pPr marL="0" indent="0">
              <a:buNone/>
            </a:pPr>
            <a:r>
              <a:rPr lang="en-US" dirty="0"/>
              <a:t>- Los Alamos National Laboratory, Geophysics Group</a:t>
            </a:r>
          </a:p>
        </p:txBody>
      </p:sp>
      <p:sp>
        <p:nvSpPr>
          <p:cNvPr id="4" name="Slide Number Placeholder 3"/>
          <p:cNvSpPr>
            <a:spLocks noGrp="1"/>
          </p:cNvSpPr>
          <p:nvPr>
            <p:ph type="sldNum" sz="quarter" idx="12"/>
          </p:nvPr>
        </p:nvSpPr>
        <p:spPr/>
        <p:txBody>
          <a:bodyPr/>
          <a:lstStyle/>
          <a:p>
            <a:fld id="{38327683-8978-6B4B-9130-4A6A841F0549}" type="slidenum">
              <a:rPr lang="en-US" smtClean="0"/>
              <a:t>18</a:t>
            </a:fld>
            <a:endParaRPr lang="en-US" dirty="0"/>
          </a:p>
        </p:txBody>
      </p:sp>
    </p:spTree>
    <p:extLst>
      <p:ext uri="{BB962C8B-B14F-4D97-AF65-F5344CB8AC3E}">
        <p14:creationId xmlns:p14="http://schemas.microsoft.com/office/powerpoint/2010/main" val="196070048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77F0B-A390-42D9-AA18-78F8676FF370}"/>
              </a:ext>
            </a:extLst>
          </p:cNvPr>
          <p:cNvSpPr>
            <a:spLocks noGrp="1"/>
          </p:cNvSpPr>
          <p:nvPr>
            <p:ph type="title"/>
          </p:nvPr>
        </p:nvSpPr>
        <p:spPr/>
        <p:txBody>
          <a:bodyPr/>
          <a:lstStyle/>
          <a:p>
            <a:r>
              <a:rPr lang="en-US" dirty="0"/>
              <a:t>From Lab to Real World</a:t>
            </a:r>
          </a:p>
        </p:txBody>
      </p:sp>
      <p:sp>
        <p:nvSpPr>
          <p:cNvPr id="3" name="Content Placeholder 2">
            <a:extLst>
              <a:ext uri="{FF2B5EF4-FFF2-40B4-BE49-F238E27FC236}">
                <a16:creationId xmlns:a16="http://schemas.microsoft.com/office/drawing/2014/main" id="{44A52CC9-8F67-46D7-913D-D1273640BAF3}"/>
              </a:ext>
            </a:extLst>
          </p:cNvPr>
          <p:cNvSpPr>
            <a:spLocks noGrp="1"/>
          </p:cNvSpPr>
          <p:nvPr>
            <p:ph idx="1"/>
          </p:nvPr>
        </p:nvSpPr>
        <p:spPr>
          <a:xfrm>
            <a:off x="628650" y="1301048"/>
            <a:ext cx="7886700" cy="4351338"/>
          </a:xfrm>
        </p:spPr>
        <p:txBody>
          <a:bodyPr/>
          <a:lstStyle/>
          <a:p>
            <a:pPr marL="0" indent="0">
              <a:buNone/>
            </a:pPr>
            <a:r>
              <a:rPr lang="en-US" i="1" dirty="0"/>
              <a:t>The experiment closely mimics Earth faulting, so the same approach may work in predicting timing, but not size, of an earthquake. This approach could be applied to predict avalanches, landslides, failure of machine parts, and more</a:t>
            </a:r>
          </a:p>
          <a:p>
            <a:pPr marL="0" indent="0">
              <a:buNone/>
            </a:pPr>
            <a:r>
              <a:rPr lang="en-US" dirty="0"/>
              <a:t>- Los Alamos National Laboratory, Geophysics Group</a:t>
            </a:r>
          </a:p>
          <a:p>
            <a:pPr marL="0" indent="0">
              <a:buNone/>
            </a:pPr>
            <a:endParaRPr lang="en-US" i="1" dirty="0"/>
          </a:p>
          <a:p>
            <a:endParaRPr lang="en-US" dirty="0"/>
          </a:p>
        </p:txBody>
      </p:sp>
      <p:sp>
        <p:nvSpPr>
          <p:cNvPr id="4" name="Slide Number Placeholder 3">
            <a:extLst>
              <a:ext uri="{FF2B5EF4-FFF2-40B4-BE49-F238E27FC236}">
                <a16:creationId xmlns:a16="http://schemas.microsoft.com/office/drawing/2014/main" id="{9E89CA86-CFA8-4065-808C-F00703B0840F}"/>
              </a:ext>
            </a:extLst>
          </p:cNvPr>
          <p:cNvSpPr>
            <a:spLocks noGrp="1"/>
          </p:cNvSpPr>
          <p:nvPr>
            <p:ph type="sldNum" sz="quarter" idx="12"/>
          </p:nvPr>
        </p:nvSpPr>
        <p:spPr/>
        <p:txBody>
          <a:bodyPr/>
          <a:lstStyle/>
          <a:p>
            <a:fld id="{38327683-8978-6B4B-9130-4A6A841F0549}" type="slidenum">
              <a:rPr lang="en-US" smtClean="0"/>
              <a:pPr/>
              <a:t>19</a:t>
            </a:fld>
            <a:endParaRPr lang="en-US" dirty="0"/>
          </a:p>
        </p:txBody>
      </p:sp>
    </p:spTree>
    <p:extLst>
      <p:ext uri="{BB962C8B-B14F-4D97-AF65-F5344CB8AC3E}">
        <p14:creationId xmlns:p14="http://schemas.microsoft.com/office/powerpoint/2010/main" val="2417532048"/>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Regular Earthquakes</a:t>
            </a:r>
          </a:p>
        </p:txBody>
      </p:sp>
      <p:sp>
        <p:nvSpPr>
          <p:cNvPr id="3" name="Content Placeholder 2"/>
          <p:cNvSpPr>
            <a:spLocks noGrp="1"/>
          </p:cNvSpPr>
          <p:nvPr>
            <p:ph idx="1"/>
          </p:nvPr>
        </p:nvSpPr>
        <p:spPr/>
        <p:txBody>
          <a:bodyPr/>
          <a:lstStyle/>
          <a:p>
            <a:r>
              <a:rPr lang="en-US" dirty="0"/>
              <a:t>Catastrophic Stick–Slip Failure Events</a:t>
            </a:r>
          </a:p>
          <a:p>
            <a:pPr lvl="1"/>
            <a:r>
              <a:rPr lang="en-US" dirty="0">
                <a:solidFill>
                  <a:srgbClr val="CC0035"/>
                </a:solidFill>
              </a:rPr>
              <a:t>Stress builds between tectonic plates over time</a:t>
            </a:r>
          </a:p>
          <a:p>
            <a:pPr lvl="1"/>
            <a:r>
              <a:rPr lang="en-US" dirty="0">
                <a:solidFill>
                  <a:srgbClr val="CC0035"/>
                </a:solidFill>
              </a:rPr>
              <a:t>Stress eventually overcomes friction</a:t>
            </a:r>
          </a:p>
          <a:p>
            <a:pPr lvl="1"/>
            <a:r>
              <a:rPr lang="en-US" dirty="0">
                <a:solidFill>
                  <a:srgbClr val="CC0035"/>
                </a:solidFill>
              </a:rPr>
              <a:t>Slip occurs releasing high-frequency seismic energy</a:t>
            </a:r>
          </a:p>
        </p:txBody>
      </p:sp>
      <p:sp>
        <p:nvSpPr>
          <p:cNvPr id="4" name="Slide Number Placeholder 3"/>
          <p:cNvSpPr>
            <a:spLocks noGrp="1"/>
          </p:cNvSpPr>
          <p:nvPr>
            <p:ph type="sldNum" sz="quarter" idx="12"/>
          </p:nvPr>
        </p:nvSpPr>
        <p:spPr/>
        <p:txBody>
          <a:bodyPr/>
          <a:lstStyle/>
          <a:p>
            <a:fld id="{38327683-8978-6B4B-9130-4A6A841F0549}" type="slidenum">
              <a:rPr lang="en-US" smtClean="0"/>
              <a:t>2</a:t>
            </a:fld>
            <a:endParaRPr lang="en-US" dirty="0"/>
          </a:p>
        </p:txBody>
      </p:sp>
    </p:spTree>
    <p:extLst>
      <p:ext uri="{BB962C8B-B14F-4D97-AF65-F5344CB8AC3E}">
        <p14:creationId xmlns:p14="http://schemas.microsoft.com/office/powerpoint/2010/main" val="202371625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Ethical Considerations</a:t>
            </a:r>
          </a:p>
        </p:txBody>
      </p:sp>
      <p:sp>
        <p:nvSpPr>
          <p:cNvPr id="3" name="Content Placeholder 2"/>
          <p:cNvSpPr>
            <a:spLocks noGrp="1"/>
          </p:cNvSpPr>
          <p:nvPr>
            <p:ph idx="1"/>
          </p:nvPr>
        </p:nvSpPr>
        <p:spPr/>
        <p:txBody>
          <a:bodyPr/>
          <a:lstStyle/>
          <a:p>
            <a:r>
              <a:rPr lang="en-US" dirty="0"/>
              <a:t>If people believe us and we are wrong; bad things can happen</a:t>
            </a:r>
          </a:p>
          <a:p>
            <a:r>
              <a:rPr lang="en-US" dirty="0"/>
              <a:t>If people believe us and we are right; good </a:t>
            </a:r>
            <a:r>
              <a:rPr lang="en-US" i="1" dirty="0"/>
              <a:t>and bad </a:t>
            </a:r>
            <a:r>
              <a:rPr lang="en-US" dirty="0"/>
              <a:t>things can happen</a:t>
            </a:r>
          </a:p>
          <a:p>
            <a:pPr lvl="1"/>
            <a:r>
              <a:rPr lang="en-US" dirty="0">
                <a:solidFill>
                  <a:srgbClr val="CC0035"/>
                </a:solidFill>
              </a:rPr>
              <a:t>Responsibility to inform the public about their results may conﬂict with their responsibility not to cause social disturbance</a:t>
            </a:r>
          </a:p>
        </p:txBody>
      </p:sp>
      <p:sp>
        <p:nvSpPr>
          <p:cNvPr id="4" name="Slide Number Placeholder 3"/>
          <p:cNvSpPr>
            <a:spLocks noGrp="1"/>
          </p:cNvSpPr>
          <p:nvPr>
            <p:ph type="sldNum" sz="quarter" idx="12"/>
          </p:nvPr>
        </p:nvSpPr>
        <p:spPr/>
        <p:txBody>
          <a:bodyPr/>
          <a:lstStyle/>
          <a:p>
            <a:fld id="{38327683-8978-6B4B-9130-4A6A841F0549}" type="slidenum">
              <a:rPr lang="en-US" smtClean="0"/>
              <a:t>20</a:t>
            </a:fld>
            <a:endParaRPr lang="en-US" dirty="0"/>
          </a:p>
        </p:txBody>
      </p:sp>
    </p:spTree>
    <p:extLst>
      <p:ext uri="{BB962C8B-B14F-4D97-AF65-F5344CB8AC3E}">
        <p14:creationId xmlns:p14="http://schemas.microsoft.com/office/powerpoint/2010/main" val="87187165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2007E-1F36-434C-8FA4-218A6AA39529}"/>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D5C8E3F6-67F0-459B-982B-52D4B03404F6}"/>
              </a:ext>
            </a:extLst>
          </p:cNvPr>
          <p:cNvSpPr>
            <a:spLocks noGrp="1"/>
          </p:cNvSpPr>
          <p:nvPr>
            <p:ph idx="1"/>
          </p:nvPr>
        </p:nvSpPr>
        <p:spPr/>
        <p:txBody>
          <a:bodyPr>
            <a:normAutofit fontScale="70000" lnSpcReduction="20000"/>
          </a:bodyPr>
          <a:lstStyle/>
          <a:p>
            <a:pPr marL="0" indent="0">
              <a:buNone/>
            </a:pPr>
            <a:r>
              <a:rPr lang="en-US" dirty="0"/>
              <a:t>Bertrand </a:t>
            </a:r>
            <a:r>
              <a:rPr lang="en-US" dirty="0" err="1"/>
              <a:t>Rouet</a:t>
            </a:r>
            <a:r>
              <a:rPr lang="en-US" dirty="0"/>
              <a:t>-Leduc, Claudia Hulbert, </a:t>
            </a:r>
            <a:r>
              <a:rPr lang="en-US" i="1" dirty="0"/>
              <a:t>Machine learning  predicts laboratory earthquakes</a:t>
            </a:r>
          </a:p>
          <a:p>
            <a:pPr marL="0" indent="0">
              <a:buNone/>
            </a:pPr>
            <a:r>
              <a:rPr lang="en-US" dirty="0"/>
              <a:t>Kaggle, R.: </a:t>
            </a:r>
            <a:r>
              <a:rPr lang="en-US" i="1" dirty="0" err="1"/>
              <a:t>Lanl</a:t>
            </a:r>
            <a:r>
              <a:rPr lang="en-US" i="1" dirty="0"/>
              <a:t> earthquake prediction</a:t>
            </a:r>
            <a:r>
              <a:rPr lang="en-US" dirty="0"/>
              <a:t>  </a:t>
            </a:r>
          </a:p>
          <a:p>
            <a:pPr marL="0" indent="0">
              <a:buNone/>
            </a:pPr>
            <a:r>
              <a:rPr lang="en-US" dirty="0" err="1"/>
              <a:t>Ikari</a:t>
            </a:r>
            <a:r>
              <a:rPr lang="en-US" dirty="0"/>
              <a:t> Matt J, </a:t>
            </a:r>
            <a:r>
              <a:rPr lang="en-US" dirty="0" err="1"/>
              <a:t>Marone</a:t>
            </a:r>
            <a:r>
              <a:rPr lang="en-US" dirty="0"/>
              <a:t> Chris, : </a:t>
            </a:r>
            <a:r>
              <a:rPr lang="en-US" i="1" dirty="0"/>
              <a:t>Slip weakening as a mechanism for slow  earthquakes</a:t>
            </a:r>
            <a:r>
              <a:rPr lang="en-US" dirty="0"/>
              <a:t>  </a:t>
            </a:r>
          </a:p>
          <a:p>
            <a:pPr marL="0" indent="0">
              <a:buNone/>
            </a:pPr>
            <a:r>
              <a:rPr lang="en-US" dirty="0"/>
              <a:t>Baptiste </a:t>
            </a:r>
            <a:r>
              <a:rPr lang="en-US" dirty="0" err="1"/>
              <a:t>Rousset</a:t>
            </a:r>
            <a:r>
              <a:rPr lang="en-US" dirty="0"/>
              <a:t>, Roland Burgmann, M.C.: </a:t>
            </a:r>
            <a:r>
              <a:rPr lang="en-US" i="1" dirty="0"/>
              <a:t>Slow slip events in the roots of the san  </a:t>
            </a:r>
            <a:r>
              <a:rPr lang="en-US" i="1" dirty="0" err="1"/>
              <a:t>andreas</a:t>
            </a:r>
            <a:r>
              <a:rPr lang="en-US" i="1" dirty="0"/>
              <a:t> fault</a:t>
            </a:r>
            <a:r>
              <a:rPr lang="en-US" dirty="0"/>
              <a:t>  </a:t>
            </a:r>
          </a:p>
          <a:p>
            <a:pPr marL="0" indent="0">
              <a:buNone/>
            </a:pPr>
            <a:r>
              <a:rPr lang="en-US" dirty="0"/>
              <a:t>USGS: </a:t>
            </a:r>
            <a:r>
              <a:rPr lang="en-US" i="1" dirty="0"/>
              <a:t>What is an earthquake and what causes them to happen?</a:t>
            </a:r>
            <a:r>
              <a:rPr lang="en-US" dirty="0"/>
              <a:t> (March 2019)  </a:t>
            </a:r>
          </a:p>
          <a:p>
            <a:pPr marL="0" indent="0">
              <a:buNone/>
            </a:pPr>
            <a:r>
              <a:rPr lang="en-US" dirty="0" err="1"/>
              <a:t>Rouet</a:t>
            </a:r>
            <a:r>
              <a:rPr lang="en-US" dirty="0"/>
              <a:t>-Leduc, B.: </a:t>
            </a:r>
            <a:r>
              <a:rPr lang="en-US" i="1" dirty="0"/>
              <a:t>Los Alamos machine learning discovers patterns that reveal  earthquake fault behavior</a:t>
            </a:r>
            <a:r>
              <a:rPr lang="en-US" dirty="0"/>
              <a:t>  </a:t>
            </a:r>
          </a:p>
          <a:p>
            <a:pPr marL="0" indent="0">
              <a:buNone/>
            </a:pPr>
            <a:r>
              <a:rPr lang="en-US" dirty="0" err="1"/>
              <a:t>Ayhan</a:t>
            </a:r>
            <a:r>
              <a:rPr lang="en-US" dirty="0"/>
              <a:t> Sol, </a:t>
            </a:r>
            <a:r>
              <a:rPr lang="en-US" dirty="0" err="1"/>
              <a:t>Halil</a:t>
            </a:r>
            <a:r>
              <a:rPr lang="en-US" dirty="0"/>
              <a:t> </a:t>
            </a:r>
            <a:r>
              <a:rPr lang="en-US" dirty="0" err="1"/>
              <a:t>Turan</a:t>
            </a:r>
            <a:r>
              <a:rPr lang="en-US" dirty="0"/>
              <a:t>: </a:t>
            </a:r>
            <a:r>
              <a:rPr lang="en-US" i="1" dirty="0"/>
              <a:t>The ethics of earthquake prediction.</a:t>
            </a:r>
            <a:r>
              <a:rPr lang="en-US" dirty="0"/>
              <a:t>  Volume 10, ​Issue 4​, pp 655–666  (December 2004)</a:t>
            </a:r>
          </a:p>
        </p:txBody>
      </p:sp>
      <p:sp>
        <p:nvSpPr>
          <p:cNvPr id="4" name="Slide Number Placeholder 3">
            <a:extLst>
              <a:ext uri="{FF2B5EF4-FFF2-40B4-BE49-F238E27FC236}">
                <a16:creationId xmlns:a16="http://schemas.microsoft.com/office/drawing/2014/main" id="{81F89A30-D3A5-4F9C-94C0-284514926C6F}"/>
              </a:ext>
            </a:extLst>
          </p:cNvPr>
          <p:cNvSpPr>
            <a:spLocks noGrp="1"/>
          </p:cNvSpPr>
          <p:nvPr>
            <p:ph type="sldNum" sz="quarter" idx="12"/>
          </p:nvPr>
        </p:nvSpPr>
        <p:spPr/>
        <p:txBody>
          <a:bodyPr/>
          <a:lstStyle/>
          <a:p>
            <a:fld id="{38327683-8978-6B4B-9130-4A6A841F0549}" type="slidenum">
              <a:rPr lang="en-US" smtClean="0"/>
              <a:pPr/>
              <a:t>21</a:t>
            </a:fld>
            <a:endParaRPr lang="en-US" dirty="0"/>
          </a:p>
        </p:txBody>
      </p:sp>
    </p:spTree>
    <p:extLst>
      <p:ext uri="{BB962C8B-B14F-4D97-AF65-F5344CB8AC3E}">
        <p14:creationId xmlns:p14="http://schemas.microsoft.com/office/powerpoint/2010/main" val="99155219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Classical Earthquake Forecasting</a:t>
            </a:r>
            <a:endParaRPr lang="en-US" sz="4400" dirty="0"/>
          </a:p>
        </p:txBody>
      </p:sp>
      <p:sp>
        <p:nvSpPr>
          <p:cNvPr id="3" name="Content Placeholder 2"/>
          <p:cNvSpPr>
            <a:spLocks noGrp="1"/>
          </p:cNvSpPr>
          <p:nvPr>
            <p:ph idx="1"/>
          </p:nvPr>
        </p:nvSpPr>
        <p:spPr/>
        <p:txBody>
          <a:bodyPr>
            <a:normAutofit/>
          </a:bodyPr>
          <a:lstStyle/>
          <a:p>
            <a:r>
              <a:rPr lang="en-US" dirty="0"/>
              <a:t>Based on the recurrence interval of earthquakes that repeat periodically</a:t>
            </a:r>
          </a:p>
          <a:p>
            <a:r>
              <a:rPr lang="en-US" dirty="0"/>
              <a:t>Margin of error can span decades</a:t>
            </a:r>
          </a:p>
          <a:p>
            <a:pPr marL="457200" lvl="1" indent="0">
              <a:buNone/>
            </a:pPr>
            <a:r>
              <a:rPr lang="en-US" i="1" dirty="0">
                <a:solidFill>
                  <a:srgbClr val="C00000"/>
                </a:solidFill>
              </a:rPr>
              <a:t>“Similar e</a:t>
            </a:r>
            <a:r>
              <a:rPr lang="en-US" i="1" dirty="0">
                <a:solidFill>
                  <a:srgbClr val="CC0035"/>
                </a:solidFill>
              </a:rPr>
              <a:t>arthqua</a:t>
            </a:r>
            <a:r>
              <a:rPr lang="en-US" i="1" dirty="0">
                <a:solidFill>
                  <a:srgbClr val="C00000"/>
                </a:solidFill>
              </a:rPr>
              <a:t>kes occurring between 1857 and </a:t>
            </a:r>
            <a:r>
              <a:rPr lang="en-US" i="1" dirty="0">
                <a:solidFill>
                  <a:srgbClr val="CC0035"/>
                </a:solidFill>
              </a:rPr>
              <a:t>1966</a:t>
            </a:r>
            <a:r>
              <a:rPr lang="en-US" i="1" dirty="0">
                <a:solidFill>
                  <a:srgbClr val="C00000"/>
                </a:solidFill>
              </a:rPr>
              <a:t> suggested a recurrence interval of 21.9±3.1 years, and thus, an earthquake was expected between 1988 and 1993, but ultimately took place in 2004”</a:t>
            </a:r>
          </a:p>
          <a:p>
            <a:pPr lvl="1"/>
            <a:endParaRPr lang="en-US" dirty="0"/>
          </a:p>
        </p:txBody>
      </p:sp>
      <p:sp>
        <p:nvSpPr>
          <p:cNvPr id="5" name="Slide Number Placeholder 4"/>
          <p:cNvSpPr>
            <a:spLocks noGrp="1"/>
          </p:cNvSpPr>
          <p:nvPr>
            <p:ph type="sldNum" sz="quarter" idx="12"/>
          </p:nvPr>
        </p:nvSpPr>
        <p:spPr/>
        <p:txBody>
          <a:bodyPr/>
          <a:lstStyle/>
          <a:p>
            <a:fld id="{38327683-8978-6B4B-9130-4A6A841F0549}" type="slidenum">
              <a:rPr lang="en-US" smtClean="0"/>
              <a:t>3</a:t>
            </a:fld>
            <a:endParaRPr lang="en-US" dirty="0"/>
          </a:p>
        </p:txBody>
      </p:sp>
    </p:spTree>
    <p:extLst>
      <p:ext uri="{BB962C8B-B14F-4D97-AF65-F5344CB8AC3E}">
        <p14:creationId xmlns:p14="http://schemas.microsoft.com/office/powerpoint/2010/main" val="72444826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724072" y="629268"/>
            <a:ext cx="4939868" cy="1286160"/>
          </a:xfrm>
        </p:spPr>
        <p:txBody>
          <a:bodyPr anchor="b">
            <a:normAutofit/>
          </a:bodyPr>
          <a:lstStyle/>
          <a:p>
            <a:r>
              <a:rPr lang="en-US" dirty="0"/>
              <a:t>Slow Slip Earthquakes</a:t>
            </a:r>
          </a:p>
        </p:txBody>
      </p:sp>
      <p:pic>
        <p:nvPicPr>
          <p:cNvPr id="6" name="Picture 5" descr="A picture containing outdoor, ground, tree, sky&#10;&#10;Description automatically generated">
            <a:extLst>
              <a:ext uri="{FF2B5EF4-FFF2-40B4-BE49-F238E27FC236}">
                <a16:creationId xmlns:a16="http://schemas.microsoft.com/office/drawing/2014/main" id="{EF51BAB2-618A-4179-943E-CD5D823DDF14}"/>
              </a:ext>
            </a:extLst>
          </p:cNvPr>
          <p:cNvPicPr>
            <a:picLocks noChangeAspect="1"/>
          </p:cNvPicPr>
          <p:nvPr/>
        </p:nvPicPr>
        <p:blipFill rotWithShape="1">
          <a:blip r:embed="rId2"/>
          <a:srcRect l="14542" r="17865"/>
          <a:stretch/>
        </p:blipFill>
        <p:spPr>
          <a:xfrm>
            <a:off x="20" y="10"/>
            <a:ext cx="3476673" cy="6857990"/>
          </a:xfrm>
          <a:prstGeom prst="rect">
            <a:avLst/>
          </a:prstGeom>
          <a:effectLst/>
        </p:spPr>
      </p:pic>
      <p:cxnSp>
        <p:nvCxnSpPr>
          <p:cNvPr id="11" name="Straight Connector 10">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10700" y="2115117"/>
            <a:ext cx="4732020" cy="0"/>
          </a:xfrm>
          <a:prstGeom prst="line">
            <a:avLst/>
          </a:prstGeom>
          <a:ln w="19050">
            <a:solidFill>
              <a:srgbClr val="E76A9A"/>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3724073" y="2438400"/>
            <a:ext cx="4939867" cy="3785419"/>
          </a:xfrm>
        </p:spPr>
        <p:txBody>
          <a:bodyPr>
            <a:normAutofit/>
          </a:bodyPr>
          <a:lstStyle/>
          <a:p>
            <a:r>
              <a:rPr lang="en-US" sz="1700" b="1" dirty="0"/>
              <a:t>Slow Slip Earthquakes</a:t>
            </a:r>
            <a:r>
              <a:rPr lang="en-US" sz="1700" dirty="0"/>
              <a:t>:</a:t>
            </a:r>
          </a:p>
          <a:p>
            <a:pPr lvl="1"/>
            <a:r>
              <a:rPr lang="en-US" sz="1700" dirty="0">
                <a:solidFill>
                  <a:srgbClr val="CC0035"/>
                </a:solidFill>
              </a:rPr>
              <a:t>Occur very slowly</a:t>
            </a:r>
          </a:p>
          <a:p>
            <a:pPr lvl="1"/>
            <a:r>
              <a:rPr lang="en-US" sz="1700" dirty="0">
                <a:solidFill>
                  <a:srgbClr val="CC0035"/>
                </a:solidFill>
              </a:rPr>
              <a:t>Undetectable without Instrumentation</a:t>
            </a:r>
          </a:p>
          <a:p>
            <a:pPr lvl="1"/>
            <a:r>
              <a:rPr lang="en-US" sz="1700" dirty="0">
                <a:solidFill>
                  <a:srgbClr val="CC0035"/>
                </a:solidFill>
              </a:rPr>
              <a:t>Do not reach rates sufficient to radiate high-frequency seismic energy</a:t>
            </a:r>
          </a:p>
          <a:p>
            <a:pPr lvl="1"/>
            <a:r>
              <a:rPr lang="en-US" sz="1600" dirty="0">
                <a:solidFill>
                  <a:srgbClr val="CC0035"/>
                </a:solidFill>
              </a:rPr>
              <a:t>Image from </a:t>
            </a:r>
            <a:r>
              <a:rPr lang="en-US" sz="1600" dirty="0">
                <a:hlinkClick r:id="rId3"/>
              </a:rPr>
              <a:t>http://www.rocdoctravel.com</a:t>
            </a:r>
            <a:endParaRPr lang="en-US" sz="1600" dirty="0"/>
          </a:p>
        </p:txBody>
      </p:sp>
      <p:sp>
        <p:nvSpPr>
          <p:cNvPr id="4" name="Slide Number Placeholder 3"/>
          <p:cNvSpPr>
            <a:spLocks noGrp="1"/>
          </p:cNvSpPr>
          <p:nvPr>
            <p:ph type="sldNum" sz="quarter" idx="12"/>
          </p:nvPr>
        </p:nvSpPr>
        <p:spPr>
          <a:xfrm>
            <a:off x="7625281" y="6356350"/>
            <a:ext cx="890069" cy="365125"/>
          </a:xfrm>
        </p:spPr>
        <p:txBody>
          <a:bodyPr>
            <a:normAutofit/>
          </a:bodyPr>
          <a:lstStyle/>
          <a:p>
            <a:pPr>
              <a:spcAft>
                <a:spcPts val="600"/>
              </a:spcAft>
            </a:pPr>
            <a:fld id="{38327683-8978-6B4B-9130-4A6A841F0549}" type="slidenum">
              <a:rPr lang="en-US" smtClean="0"/>
              <a:pPr>
                <a:spcAft>
                  <a:spcPts val="600"/>
                </a:spcAft>
              </a:pPr>
              <a:t>4</a:t>
            </a:fld>
            <a:endParaRPr lang="en-US"/>
          </a:p>
        </p:txBody>
      </p:sp>
    </p:spTree>
    <p:extLst>
      <p:ext uri="{BB962C8B-B14F-4D97-AF65-F5344CB8AC3E}">
        <p14:creationId xmlns:p14="http://schemas.microsoft.com/office/powerpoint/2010/main" val="75316382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2D8B6-4EDB-4649-98F2-6E174A667D57}"/>
              </a:ext>
            </a:extLst>
          </p:cNvPr>
          <p:cNvSpPr>
            <a:spLocks noGrp="1"/>
          </p:cNvSpPr>
          <p:nvPr>
            <p:ph type="title"/>
          </p:nvPr>
        </p:nvSpPr>
        <p:spPr/>
        <p:txBody>
          <a:bodyPr/>
          <a:lstStyle/>
          <a:p>
            <a:r>
              <a:rPr lang="en-US" dirty="0"/>
              <a:t>Regular and Slow Slip</a:t>
            </a:r>
          </a:p>
        </p:txBody>
      </p:sp>
      <p:sp>
        <p:nvSpPr>
          <p:cNvPr id="3" name="Content Placeholder 2">
            <a:extLst>
              <a:ext uri="{FF2B5EF4-FFF2-40B4-BE49-F238E27FC236}">
                <a16:creationId xmlns:a16="http://schemas.microsoft.com/office/drawing/2014/main" id="{BD7348CE-EBAD-4E70-B67A-85CD34E5734E}"/>
              </a:ext>
            </a:extLst>
          </p:cNvPr>
          <p:cNvSpPr>
            <a:spLocks noGrp="1"/>
          </p:cNvSpPr>
          <p:nvPr>
            <p:ph idx="1"/>
          </p:nvPr>
        </p:nvSpPr>
        <p:spPr/>
        <p:txBody>
          <a:bodyPr/>
          <a:lstStyle/>
          <a:p>
            <a:r>
              <a:rPr lang="en-US" dirty="0"/>
              <a:t>Relationship between Slow Slip and Regular Earthquakes?</a:t>
            </a:r>
          </a:p>
          <a:p>
            <a:pPr lvl="1"/>
            <a:r>
              <a:rPr lang="en-US" dirty="0">
                <a:solidFill>
                  <a:srgbClr val="CC0035"/>
                </a:solidFill>
              </a:rPr>
              <a:t>Evidence suggests that there is a relationship between slow slip earthquakes regular earthquakes.(Baptiste </a:t>
            </a:r>
            <a:r>
              <a:rPr lang="en-US" dirty="0" err="1">
                <a:solidFill>
                  <a:srgbClr val="CC0035"/>
                </a:solidFill>
              </a:rPr>
              <a:t>Rousset</a:t>
            </a:r>
            <a:r>
              <a:rPr lang="en-US" dirty="0">
                <a:solidFill>
                  <a:srgbClr val="CC0035"/>
                </a:solidFill>
              </a:rPr>
              <a:t>, Roland Burgmann)</a:t>
            </a:r>
          </a:p>
          <a:p>
            <a:r>
              <a:rPr lang="en-US" dirty="0"/>
              <a:t>May play a role in stress transfer and triggering of regular earthquakes </a:t>
            </a:r>
          </a:p>
          <a:p>
            <a:endParaRPr lang="en-US" dirty="0"/>
          </a:p>
        </p:txBody>
      </p:sp>
      <p:sp>
        <p:nvSpPr>
          <p:cNvPr id="4" name="Slide Number Placeholder 3">
            <a:extLst>
              <a:ext uri="{FF2B5EF4-FFF2-40B4-BE49-F238E27FC236}">
                <a16:creationId xmlns:a16="http://schemas.microsoft.com/office/drawing/2014/main" id="{76295578-9B72-4BA9-A3E9-39BB9A1313D1}"/>
              </a:ext>
            </a:extLst>
          </p:cNvPr>
          <p:cNvSpPr>
            <a:spLocks noGrp="1"/>
          </p:cNvSpPr>
          <p:nvPr>
            <p:ph type="sldNum" sz="quarter" idx="12"/>
          </p:nvPr>
        </p:nvSpPr>
        <p:spPr/>
        <p:txBody>
          <a:bodyPr/>
          <a:lstStyle/>
          <a:p>
            <a:fld id="{38327683-8978-6B4B-9130-4A6A841F0549}" type="slidenum">
              <a:rPr lang="en-US" smtClean="0"/>
              <a:pPr/>
              <a:t>5</a:t>
            </a:fld>
            <a:endParaRPr lang="en-US" dirty="0"/>
          </a:p>
        </p:txBody>
      </p:sp>
    </p:spTree>
    <p:extLst>
      <p:ext uri="{BB962C8B-B14F-4D97-AF65-F5344CB8AC3E}">
        <p14:creationId xmlns:p14="http://schemas.microsoft.com/office/powerpoint/2010/main" val="317810418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C15E3-E9A0-4C62-896C-362075AA93F2}"/>
              </a:ext>
            </a:extLst>
          </p:cNvPr>
          <p:cNvSpPr>
            <a:spLocks noGrp="1"/>
          </p:cNvSpPr>
          <p:nvPr>
            <p:ph type="title"/>
          </p:nvPr>
        </p:nvSpPr>
        <p:spPr/>
        <p:txBody>
          <a:bodyPr/>
          <a:lstStyle/>
          <a:p>
            <a:r>
              <a:rPr lang="en-US" dirty="0"/>
              <a:t>LANL Predicts Laboratory Earthquakes</a:t>
            </a:r>
          </a:p>
        </p:txBody>
      </p:sp>
      <p:sp>
        <p:nvSpPr>
          <p:cNvPr id="3" name="Content Placeholder 2">
            <a:extLst>
              <a:ext uri="{FF2B5EF4-FFF2-40B4-BE49-F238E27FC236}">
                <a16:creationId xmlns:a16="http://schemas.microsoft.com/office/drawing/2014/main" id="{0A97535C-DE6E-4D68-A490-53799FE71F7D}"/>
              </a:ext>
            </a:extLst>
          </p:cNvPr>
          <p:cNvSpPr>
            <a:spLocks noGrp="1"/>
          </p:cNvSpPr>
          <p:nvPr>
            <p:ph idx="1"/>
          </p:nvPr>
        </p:nvSpPr>
        <p:spPr/>
        <p:txBody>
          <a:bodyPr>
            <a:normAutofit fontScale="92500"/>
          </a:bodyPr>
          <a:lstStyle/>
          <a:p>
            <a:r>
              <a:rPr lang="en-US" dirty="0"/>
              <a:t>Los Alamos National Laboratory was able to predict  </a:t>
            </a:r>
            <a:r>
              <a:rPr lang="en-US" u="sng" dirty="0"/>
              <a:t>laboratory</a:t>
            </a:r>
            <a:r>
              <a:rPr lang="en-US" dirty="0"/>
              <a:t> earthquakes with 89% accuracy</a:t>
            </a:r>
          </a:p>
          <a:p>
            <a:r>
              <a:rPr lang="en-US" i="1" dirty="0"/>
              <a:t>“We show that by listening to the acoustic signal emitted by a laboratory fault, machine learning can predict the time remaining before it fails with great accuracy”</a:t>
            </a:r>
          </a:p>
          <a:p>
            <a:pPr marL="457200" lvl="1" indent="0">
              <a:buNone/>
            </a:pPr>
            <a:r>
              <a:rPr lang="en-US" dirty="0">
                <a:solidFill>
                  <a:srgbClr val="CC0035"/>
                </a:solidFill>
              </a:rPr>
              <a:t>- </a:t>
            </a:r>
            <a:r>
              <a:rPr lang="en-US" sz="2200" dirty="0" err="1">
                <a:solidFill>
                  <a:srgbClr val="CC0035"/>
                </a:solidFill>
              </a:rPr>
              <a:t>Rouet</a:t>
            </a:r>
            <a:r>
              <a:rPr lang="en-US" sz="2200" dirty="0">
                <a:solidFill>
                  <a:srgbClr val="CC0035"/>
                </a:solidFill>
              </a:rPr>
              <a:t>-Leduc Bertrand, Hulbert Claudia, Lubbers Nicholas, Barros </a:t>
            </a:r>
            <a:r>
              <a:rPr lang="en-US" sz="2200" dirty="0" err="1">
                <a:solidFill>
                  <a:srgbClr val="CC0035"/>
                </a:solidFill>
              </a:rPr>
              <a:t>Kipton</a:t>
            </a:r>
            <a:r>
              <a:rPr lang="en-US" sz="2200" dirty="0">
                <a:solidFill>
                  <a:srgbClr val="CC0035"/>
                </a:solidFill>
              </a:rPr>
              <a:t>, Humphreys Colin J., </a:t>
            </a:r>
            <a:r>
              <a:rPr lang="en-US" sz="2200" dirty="0" err="1">
                <a:solidFill>
                  <a:srgbClr val="CC0035"/>
                </a:solidFill>
              </a:rPr>
              <a:t>JohnsonPaul</a:t>
            </a:r>
            <a:r>
              <a:rPr lang="en-US" sz="2200" dirty="0">
                <a:solidFill>
                  <a:srgbClr val="CC0035"/>
                </a:solidFill>
              </a:rPr>
              <a:t> A. (2017, July 15). Machine Learning Predicts Laboratory Earthquakes. Retrieved from https://doi.org/10.1002/2017GL074677</a:t>
            </a:r>
            <a:endParaRPr lang="en-US" dirty="0">
              <a:solidFill>
                <a:srgbClr val="CC0035"/>
              </a:solidFill>
            </a:endParaRPr>
          </a:p>
        </p:txBody>
      </p:sp>
      <p:sp>
        <p:nvSpPr>
          <p:cNvPr id="4" name="Slide Number Placeholder 3">
            <a:extLst>
              <a:ext uri="{FF2B5EF4-FFF2-40B4-BE49-F238E27FC236}">
                <a16:creationId xmlns:a16="http://schemas.microsoft.com/office/drawing/2014/main" id="{411D541C-03C5-46C4-8E47-6E0ECC50A8F2}"/>
              </a:ext>
            </a:extLst>
          </p:cNvPr>
          <p:cNvSpPr>
            <a:spLocks noGrp="1"/>
          </p:cNvSpPr>
          <p:nvPr>
            <p:ph type="sldNum" sz="quarter" idx="12"/>
          </p:nvPr>
        </p:nvSpPr>
        <p:spPr/>
        <p:txBody>
          <a:bodyPr/>
          <a:lstStyle/>
          <a:p>
            <a:fld id="{38327683-8978-6B4B-9130-4A6A841F0549}" type="slidenum">
              <a:rPr lang="en-US" smtClean="0"/>
              <a:pPr/>
              <a:t>6</a:t>
            </a:fld>
            <a:endParaRPr lang="en-US" dirty="0"/>
          </a:p>
        </p:txBody>
      </p:sp>
    </p:spTree>
    <p:extLst>
      <p:ext uri="{BB962C8B-B14F-4D97-AF65-F5344CB8AC3E}">
        <p14:creationId xmlns:p14="http://schemas.microsoft.com/office/powerpoint/2010/main" val="400804686"/>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B364E6E-023D-43D2-B7DB-3E6641EA2B18}"/>
              </a:ext>
            </a:extLst>
          </p:cNvPr>
          <p:cNvSpPr>
            <a:spLocks noGrp="1"/>
          </p:cNvSpPr>
          <p:nvPr>
            <p:ph type="sldNum" sz="quarter" idx="12"/>
          </p:nvPr>
        </p:nvSpPr>
        <p:spPr/>
        <p:txBody>
          <a:bodyPr/>
          <a:lstStyle/>
          <a:p>
            <a:fld id="{38327683-8978-6B4B-9130-4A6A841F0549}" type="slidenum">
              <a:rPr lang="en-US" smtClean="0"/>
              <a:pPr/>
              <a:t>7</a:t>
            </a:fld>
            <a:endParaRPr lang="en-US" dirty="0"/>
          </a:p>
        </p:txBody>
      </p:sp>
      <p:pic>
        <p:nvPicPr>
          <p:cNvPr id="5" name="Content Placeholder 4">
            <a:extLst>
              <a:ext uri="{FF2B5EF4-FFF2-40B4-BE49-F238E27FC236}">
                <a16:creationId xmlns:a16="http://schemas.microsoft.com/office/drawing/2014/main" id="{0E461226-9E58-4FA4-A851-6C07FDF58737}"/>
              </a:ext>
            </a:extLst>
          </p:cNvPr>
          <p:cNvPicPr>
            <a:picLocks noGrp="1" noChangeAspect="1"/>
          </p:cNvPicPr>
          <p:nvPr>
            <p:ph idx="1"/>
          </p:nvPr>
        </p:nvPicPr>
        <p:blipFill>
          <a:blip r:embed="rId2"/>
          <a:stretch>
            <a:fillRect/>
          </a:stretch>
        </p:blipFill>
        <p:spPr>
          <a:xfrm>
            <a:off x="2088492" y="252108"/>
            <a:ext cx="4717121" cy="4586493"/>
          </a:xfrm>
          <a:prstGeom prst="rect">
            <a:avLst/>
          </a:prstGeom>
        </p:spPr>
      </p:pic>
      <p:sp>
        <p:nvSpPr>
          <p:cNvPr id="6" name="Rectangle 5">
            <a:extLst>
              <a:ext uri="{FF2B5EF4-FFF2-40B4-BE49-F238E27FC236}">
                <a16:creationId xmlns:a16="http://schemas.microsoft.com/office/drawing/2014/main" id="{54565F47-B7C5-4010-BD20-0E23AF72211A}"/>
              </a:ext>
            </a:extLst>
          </p:cNvPr>
          <p:cNvSpPr/>
          <p:nvPr/>
        </p:nvSpPr>
        <p:spPr>
          <a:xfrm>
            <a:off x="1557336" y="4838601"/>
            <a:ext cx="5248277" cy="600164"/>
          </a:xfrm>
          <a:prstGeom prst="rect">
            <a:avLst/>
          </a:prstGeom>
        </p:spPr>
        <p:txBody>
          <a:bodyPr wrap="square">
            <a:spAutoFit/>
          </a:bodyPr>
          <a:lstStyle/>
          <a:p>
            <a:pPr lvl="1"/>
            <a:r>
              <a:rPr lang="en-US" sz="1100" b="1" dirty="0"/>
              <a:t>Source: </a:t>
            </a:r>
            <a:r>
              <a:rPr lang="en-US" sz="1100" dirty="0" err="1"/>
              <a:t>Rouet</a:t>
            </a:r>
            <a:r>
              <a:rPr lang="en-US" sz="1100" dirty="0"/>
              <a:t>-Leduc Bertrand, Hulbert Claudia, Lubbers Nicholas, Barros </a:t>
            </a:r>
            <a:r>
              <a:rPr lang="en-US" sz="1100" dirty="0" err="1"/>
              <a:t>Kipton</a:t>
            </a:r>
            <a:r>
              <a:rPr lang="en-US" sz="1100" dirty="0"/>
              <a:t>, Humphreys Colin J., </a:t>
            </a:r>
            <a:r>
              <a:rPr lang="en-US" sz="1100" dirty="0" err="1"/>
              <a:t>JohnsonPaul</a:t>
            </a:r>
            <a:r>
              <a:rPr lang="en-US" sz="1100" dirty="0"/>
              <a:t> A. (2017, July 15). Machine Learning Predicts Laboratory Earthquakes. Retrieved from </a:t>
            </a:r>
            <a:r>
              <a:rPr lang="en-US" sz="1100" dirty="0">
                <a:hlinkClick r:id="rId3"/>
              </a:rPr>
              <a:t>https://doi.org/10.1002/2017GL074677</a:t>
            </a:r>
            <a:endParaRPr lang="en-US" sz="1100" dirty="0"/>
          </a:p>
        </p:txBody>
      </p:sp>
    </p:spTree>
    <p:extLst>
      <p:ext uri="{BB962C8B-B14F-4D97-AF65-F5344CB8AC3E}">
        <p14:creationId xmlns:p14="http://schemas.microsoft.com/office/powerpoint/2010/main" val="92924256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C1411-3632-41BF-B712-DC4DB3325743}"/>
              </a:ext>
            </a:extLst>
          </p:cNvPr>
          <p:cNvSpPr>
            <a:spLocks noGrp="1"/>
          </p:cNvSpPr>
          <p:nvPr>
            <p:ph type="title"/>
          </p:nvPr>
        </p:nvSpPr>
        <p:spPr/>
        <p:txBody>
          <a:bodyPr/>
          <a:lstStyle/>
          <a:p>
            <a:r>
              <a:rPr lang="en-US" dirty="0"/>
              <a:t>Advances in Technology</a:t>
            </a:r>
          </a:p>
        </p:txBody>
      </p:sp>
      <p:sp>
        <p:nvSpPr>
          <p:cNvPr id="3" name="Content Placeholder 2">
            <a:extLst>
              <a:ext uri="{FF2B5EF4-FFF2-40B4-BE49-F238E27FC236}">
                <a16:creationId xmlns:a16="http://schemas.microsoft.com/office/drawing/2014/main" id="{F84A2051-B1E6-499A-9621-4B88E339A8E2}"/>
              </a:ext>
            </a:extLst>
          </p:cNvPr>
          <p:cNvSpPr>
            <a:spLocks noGrp="1"/>
          </p:cNvSpPr>
          <p:nvPr>
            <p:ph idx="1"/>
          </p:nvPr>
        </p:nvSpPr>
        <p:spPr/>
        <p:txBody>
          <a:bodyPr>
            <a:normAutofit/>
          </a:bodyPr>
          <a:lstStyle/>
          <a:p>
            <a:pPr lvl="0"/>
            <a:r>
              <a:rPr lang="en-US" dirty="0"/>
              <a:t>Improvement in the Instruments for Measuring Signals</a:t>
            </a:r>
          </a:p>
          <a:p>
            <a:pPr lvl="0"/>
            <a:r>
              <a:rPr lang="en-US" dirty="0"/>
              <a:t>Improvement in computing power to collect data</a:t>
            </a:r>
          </a:p>
        </p:txBody>
      </p:sp>
      <p:sp>
        <p:nvSpPr>
          <p:cNvPr id="4" name="Slide Number Placeholder 3">
            <a:extLst>
              <a:ext uri="{FF2B5EF4-FFF2-40B4-BE49-F238E27FC236}">
                <a16:creationId xmlns:a16="http://schemas.microsoft.com/office/drawing/2014/main" id="{B82A2535-B840-4484-9AF8-657FD9524FB5}"/>
              </a:ext>
            </a:extLst>
          </p:cNvPr>
          <p:cNvSpPr>
            <a:spLocks noGrp="1"/>
          </p:cNvSpPr>
          <p:nvPr>
            <p:ph type="sldNum" sz="quarter" idx="12"/>
          </p:nvPr>
        </p:nvSpPr>
        <p:spPr/>
        <p:txBody>
          <a:bodyPr/>
          <a:lstStyle/>
          <a:p>
            <a:fld id="{38327683-8978-6B4B-9130-4A6A841F0549}" type="slidenum">
              <a:rPr lang="en-US" smtClean="0"/>
              <a:pPr/>
              <a:t>8</a:t>
            </a:fld>
            <a:endParaRPr lang="en-US" dirty="0"/>
          </a:p>
        </p:txBody>
      </p:sp>
    </p:spTree>
    <p:extLst>
      <p:ext uri="{BB962C8B-B14F-4D97-AF65-F5344CB8AC3E}">
        <p14:creationId xmlns:p14="http://schemas.microsoft.com/office/powerpoint/2010/main" val="205883528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4CD5A-F071-4C63-9A8A-F7B6FCF0812B}"/>
              </a:ext>
            </a:extLst>
          </p:cNvPr>
          <p:cNvSpPr>
            <a:spLocks noGrp="1"/>
          </p:cNvSpPr>
          <p:nvPr>
            <p:ph type="title"/>
          </p:nvPr>
        </p:nvSpPr>
        <p:spPr/>
        <p:txBody>
          <a:bodyPr/>
          <a:lstStyle/>
          <a:p>
            <a:r>
              <a:rPr lang="en-US" dirty="0"/>
              <a:t>Los Alamos National Laboratory -</a:t>
            </a:r>
          </a:p>
        </p:txBody>
      </p:sp>
      <p:sp>
        <p:nvSpPr>
          <p:cNvPr id="3" name="Content Placeholder 2">
            <a:extLst>
              <a:ext uri="{FF2B5EF4-FFF2-40B4-BE49-F238E27FC236}">
                <a16:creationId xmlns:a16="http://schemas.microsoft.com/office/drawing/2014/main" id="{96906167-3C36-4651-840D-06066DDD5614}"/>
              </a:ext>
            </a:extLst>
          </p:cNvPr>
          <p:cNvSpPr>
            <a:spLocks noGrp="1"/>
          </p:cNvSpPr>
          <p:nvPr>
            <p:ph idx="1"/>
          </p:nvPr>
        </p:nvSpPr>
        <p:spPr/>
        <p:txBody>
          <a:bodyPr/>
          <a:lstStyle/>
          <a:p>
            <a:pPr marL="457200" lvl="1" indent="0">
              <a:buNone/>
            </a:pPr>
            <a:r>
              <a:rPr lang="en-US" i="1" dirty="0">
                <a:solidFill>
                  <a:srgbClr val="CC0035"/>
                </a:solidFill>
              </a:rPr>
              <a:t>“we selected an experiment that exhibits a very aperiodic and more realistic behavior compared to the data we studied in our early work”.</a:t>
            </a:r>
          </a:p>
          <a:p>
            <a:pPr marL="457200" lvl="1" indent="0">
              <a:buNone/>
            </a:pPr>
            <a:endParaRPr lang="en-US" i="1" dirty="0">
              <a:solidFill>
                <a:srgbClr val="CC0035"/>
              </a:solidFill>
            </a:endParaRPr>
          </a:p>
          <a:p>
            <a:pPr marL="457200" lvl="1" indent="0">
              <a:buNone/>
            </a:pPr>
            <a:r>
              <a:rPr lang="en-US" i="1" dirty="0">
                <a:solidFill>
                  <a:srgbClr val="CC0035"/>
                </a:solidFill>
              </a:rPr>
              <a:t>“The data from this classic earthquake machine had never been studied using ML until our early efforts 3 years ago, and much remains to be explored and discovered.”</a:t>
            </a:r>
          </a:p>
          <a:p>
            <a:endParaRPr lang="en-US" dirty="0"/>
          </a:p>
        </p:txBody>
      </p:sp>
      <p:sp>
        <p:nvSpPr>
          <p:cNvPr id="4" name="Slide Number Placeholder 3">
            <a:extLst>
              <a:ext uri="{FF2B5EF4-FFF2-40B4-BE49-F238E27FC236}">
                <a16:creationId xmlns:a16="http://schemas.microsoft.com/office/drawing/2014/main" id="{DF362B2F-0A0C-4673-BE63-2B4C8AC9D430}"/>
              </a:ext>
            </a:extLst>
          </p:cNvPr>
          <p:cNvSpPr>
            <a:spLocks noGrp="1"/>
          </p:cNvSpPr>
          <p:nvPr>
            <p:ph type="sldNum" sz="quarter" idx="12"/>
          </p:nvPr>
        </p:nvSpPr>
        <p:spPr/>
        <p:txBody>
          <a:bodyPr/>
          <a:lstStyle/>
          <a:p>
            <a:fld id="{38327683-8978-6B4B-9130-4A6A841F0549}" type="slidenum">
              <a:rPr lang="en-US" smtClean="0"/>
              <a:pPr/>
              <a:t>9</a:t>
            </a:fld>
            <a:endParaRPr lang="en-US" dirty="0"/>
          </a:p>
        </p:txBody>
      </p:sp>
    </p:spTree>
    <p:extLst>
      <p:ext uri="{BB962C8B-B14F-4D97-AF65-F5344CB8AC3E}">
        <p14:creationId xmlns:p14="http://schemas.microsoft.com/office/powerpoint/2010/main" val="205285118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TotalTime>
  <Words>674</Words>
  <Application>Microsoft Office PowerPoint</Application>
  <PresentationFormat>On-screen Show (4:3)</PresentationFormat>
  <Paragraphs>92</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Cambria Math</vt:lpstr>
      <vt:lpstr>Office Theme</vt:lpstr>
      <vt:lpstr>Laboratory Earthquake Analysis</vt:lpstr>
      <vt:lpstr>Regular Earthquakes</vt:lpstr>
      <vt:lpstr>Classical Earthquake Forecasting</vt:lpstr>
      <vt:lpstr>Slow Slip Earthquakes</vt:lpstr>
      <vt:lpstr>Regular and Slow Slip</vt:lpstr>
      <vt:lpstr>LANL Predicts Laboratory Earthquakes</vt:lpstr>
      <vt:lpstr>PowerPoint Presentation</vt:lpstr>
      <vt:lpstr>Advances in Technology</vt:lpstr>
      <vt:lpstr>Los Alamos National Laboratory -</vt:lpstr>
      <vt:lpstr>Lab Earthquake Simulation</vt:lpstr>
      <vt:lpstr>Data Recorded by LANL</vt:lpstr>
      <vt:lpstr>Problem Statement</vt:lpstr>
      <vt:lpstr>Methodology</vt:lpstr>
      <vt:lpstr>Results</vt:lpstr>
      <vt:lpstr>Results</vt:lpstr>
      <vt:lpstr>Conclusion</vt:lpstr>
      <vt:lpstr>PowerPoint Presentation</vt:lpstr>
      <vt:lpstr>From Lab to Real World</vt:lpstr>
      <vt:lpstr>From Lab to Real World</vt:lpstr>
      <vt:lpstr>Ethical Considerations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Laboratory Earthquake Analysis</dc:title>
  <dc:creator>Davieau, Daniel</dc:creator>
  <cp:lastModifiedBy>Davieau, Daniel</cp:lastModifiedBy>
  <cp:revision>14</cp:revision>
  <dcterms:created xsi:type="dcterms:W3CDTF">2019-06-29T19:22:32Z</dcterms:created>
  <dcterms:modified xsi:type="dcterms:W3CDTF">2019-07-07T15:49:12Z</dcterms:modified>
</cp:coreProperties>
</file>